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0" r:id="rId5"/>
    <p:sldId id="266" r:id="rId6"/>
    <p:sldId id="260" r:id="rId7"/>
    <p:sldId id="264" r:id="rId8"/>
    <p:sldId id="265" r:id="rId9"/>
    <p:sldId id="280" r:id="rId10"/>
    <p:sldId id="263" r:id="rId11"/>
    <p:sldId id="267" r:id="rId12"/>
    <p:sldId id="283" r:id="rId13"/>
    <p:sldId id="281" r:id="rId14"/>
    <p:sldId id="284" r:id="rId15"/>
    <p:sldId id="282" r:id="rId16"/>
    <p:sldId id="276" r:id="rId17"/>
    <p:sldId id="274" r:id="rId18"/>
    <p:sldId id="271" r:id="rId19"/>
    <p:sldId id="279" r:id="rId20"/>
    <p:sldId id="273" r:id="rId21"/>
    <p:sldId id="272" r:id="rId22"/>
    <p:sldId id="278" r:id="rId23"/>
    <p:sldId id="277" r:id="rId24"/>
    <p:sldId id="26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8D657-311D-465C-A085-DF7942E77D21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D273E-073C-4CB3-8A38-6AC370032C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gkk.com/i/VHYWu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 love iron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04800"/>
            <a:ext cx="7439025" cy="62487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1676400"/>
            <a:ext cx="83058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I. </a:t>
            </a:r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Horror –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a feeling of shock or fear caused by 	a death or horrible act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	- all  involved felt the horror of Neil’s suicide</a:t>
            </a:r>
          </a:p>
          <a:p>
            <a:r>
              <a:rPr lang="en-US" sz="6600" dirty="0" smtClean="0">
                <a:solidFill>
                  <a:schemeClr val="bg1"/>
                </a:solidFill>
              </a:rPr>
              <a:t>II. </a:t>
            </a:r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Travesty</a:t>
            </a:r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lackadder ITC" pitchFamily="82" charset="0"/>
              </a:rPr>
              <a:t>– </a:t>
            </a:r>
            <a:r>
              <a:rPr lang="en-US" sz="2800" dirty="0" smtClean="0">
                <a:solidFill>
                  <a:schemeClr val="bg1"/>
                </a:solidFill>
              </a:rPr>
              <a:t>an unjust event that should not 	have happened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	- the firing of Mr. Keating was a travesty</a:t>
            </a:r>
          </a:p>
        </p:txBody>
      </p:sp>
      <p:sp>
        <p:nvSpPr>
          <p:cNvPr id="6" name="Rectangle 5"/>
          <p:cNvSpPr/>
          <p:nvPr/>
        </p:nvSpPr>
        <p:spPr>
          <a:xfrm>
            <a:off x="687345" y="457200"/>
            <a:ext cx="78325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u="sng" dirty="0" smtClean="0">
                <a:solidFill>
                  <a:schemeClr val="bg1"/>
                </a:solidFill>
                <a:latin typeface="Blackadder ITC" pitchFamily="82" charset="0"/>
              </a:rPr>
              <a:t>The Four Pillars of Helton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447800"/>
            <a:ext cx="83058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III. </a:t>
            </a:r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Excrement – </a:t>
            </a:r>
            <a:r>
              <a:rPr lang="en-US" sz="2800" dirty="0" smtClean="0">
                <a:solidFill>
                  <a:schemeClr val="bg1"/>
                </a:solidFill>
              </a:rPr>
              <a:t>a the solid waste  of 	people and animals – use as a metaphor for 	something that is worthless	</a:t>
            </a:r>
          </a:p>
          <a:p>
            <a:pPr lvl="2">
              <a:buFontTx/>
              <a:buChar char="-"/>
            </a:pPr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Mr. Keating describe the Welton curriculum was excrement</a:t>
            </a:r>
          </a:p>
          <a:p>
            <a:r>
              <a:rPr lang="en-US" sz="6000" dirty="0" smtClean="0">
                <a:solidFill>
                  <a:schemeClr val="bg1"/>
                </a:solidFill>
              </a:rPr>
              <a:t>IV. </a:t>
            </a:r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Decadence</a:t>
            </a:r>
            <a:r>
              <a:rPr lang="en-US" sz="9600" dirty="0" smtClean="0">
                <a:solidFill>
                  <a:schemeClr val="bg1"/>
                </a:solidFill>
                <a:latin typeface="Blackadder ITC" pitchFamily="82" charset="0"/>
              </a:rPr>
              <a:t>– </a:t>
            </a:r>
            <a:r>
              <a:rPr lang="en-US" sz="2800" dirty="0" smtClean="0">
                <a:solidFill>
                  <a:schemeClr val="bg1"/>
                </a:solidFill>
              </a:rPr>
              <a:t>acts of selfishness 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Blackadder ITC" pitchFamily="82" charset="0"/>
              </a:rPr>
              <a:t>	- </a:t>
            </a:r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when  Welton used Mr. Keating as a scapegoat to 	save their reputation, they showed  decadence</a:t>
            </a:r>
          </a:p>
          <a:p>
            <a:endParaRPr lang="en-US" sz="60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146" y="457200"/>
            <a:ext cx="783259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600" u="sng" dirty="0" smtClean="0">
                <a:solidFill>
                  <a:schemeClr val="bg1"/>
                </a:solidFill>
                <a:latin typeface="Blackadder ITC" pitchFamily="82" charset="0"/>
              </a:rPr>
              <a:t>The Four Pillars of Helton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819400"/>
            <a:ext cx="6858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The Irony of </a:t>
            </a:r>
          </a:p>
          <a:p>
            <a:pPr algn="ctr"/>
            <a:r>
              <a:rPr lang="en-US" sz="6600" smtClean="0">
                <a:solidFill>
                  <a:schemeClr val="bg1"/>
                </a:solidFill>
                <a:latin typeface="Blackadder ITC" pitchFamily="82" charset="0"/>
              </a:rPr>
              <a:t>Charles Dalton</a:t>
            </a:r>
            <a:endParaRPr lang="en-US" sz="6600" dirty="0"/>
          </a:p>
        </p:txBody>
      </p:sp>
      <p:sp>
        <p:nvSpPr>
          <p:cNvPr id="5" name="Rectangle 4"/>
          <p:cNvSpPr/>
          <p:nvPr/>
        </p:nvSpPr>
        <p:spPr>
          <a:xfrm>
            <a:off x="1447800" y="914400"/>
            <a:ext cx="64459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The Dead Poets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http://content6.flixster.com/question/40/35/46/4035460_s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657600"/>
            <a:ext cx="3810000" cy="204968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04800" y="38100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Bradley Hand ITC" pitchFamily="66" charset="0"/>
              </a:rPr>
              <a:t>Charles seemed to be the one who was the least honorable.</a:t>
            </a:r>
            <a:endParaRPr lang="en-US" sz="54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10252" name="Picture 12" descr="http://cf0.8tracks.us/mix_covers/000/031/440/55829.sq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33400" y="3581400"/>
            <a:ext cx="2895600" cy="2743202"/>
          </a:xfrm>
          <a:prstGeom prst="rect">
            <a:avLst/>
          </a:prstGeom>
          <a:noFill/>
        </p:spPr>
      </p:pic>
      <p:pic>
        <p:nvPicPr>
          <p:cNvPr id="11" name="Picture 8" descr="http://28.media.tumblr.com/tumblr_kshk87rWOU1qzhfrho1_500.png"/>
          <p:cNvPicPr>
            <a:picLocks noChangeAspect="1" noChangeArrowheads="1"/>
          </p:cNvPicPr>
          <p:nvPr/>
        </p:nvPicPr>
        <p:blipFill>
          <a:blip r:embed="rId4" cstate="print"/>
          <a:srcRect l="6667" t="10424" r="5000" b="8795"/>
          <a:stretch>
            <a:fillRect/>
          </a:stretch>
        </p:blipFill>
        <p:spPr bwMode="auto">
          <a:xfrm>
            <a:off x="2514600" y="2514600"/>
            <a:ext cx="3647768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62000" y="3886200"/>
            <a:ext cx="7467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radley Hand ITC" pitchFamily="66" charset="0"/>
              </a:rPr>
              <a:t>In the end, he was the only one of the students who did not sign the account blaming Mr. Keating  for Neil’s suicide.</a:t>
            </a:r>
            <a:endParaRPr lang="en-US" sz="4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pic>
        <p:nvPicPr>
          <p:cNvPr id="7" name="Picture 6" descr="http://www.ivy-style.com/wp-content/uploads/2010/03/nuwan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33400"/>
            <a:ext cx="6206267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819400"/>
            <a:ext cx="6858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The Irony of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Mr. McAllister</a:t>
            </a:r>
            <a:endParaRPr lang="en-US" sz="6600" dirty="0"/>
          </a:p>
        </p:txBody>
      </p:sp>
      <p:sp>
        <p:nvSpPr>
          <p:cNvPr id="5" name="Rectangle 4"/>
          <p:cNvSpPr/>
          <p:nvPr/>
        </p:nvSpPr>
        <p:spPr>
          <a:xfrm>
            <a:off x="1447800" y="914400"/>
            <a:ext cx="64459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The Dead Poets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:\dead_poets_society scence sequence.jpg"/>
          <p:cNvPicPr>
            <a:picLocks noChangeAspect="1" noChangeArrowheads="1"/>
          </p:cNvPicPr>
          <p:nvPr/>
        </p:nvPicPr>
        <p:blipFill>
          <a:blip r:embed="rId2" cstate="print"/>
          <a:srcRect l="84569" t="27119" r="1796" b="61637"/>
          <a:stretch>
            <a:fillRect/>
          </a:stretch>
        </p:blipFill>
        <p:spPr bwMode="auto">
          <a:xfrm>
            <a:off x="533400" y="609600"/>
            <a:ext cx="4800600" cy="3048000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33400" y="4572000"/>
            <a:ext cx="838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</a:rPr>
              <a:t>I am “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Not a cynic, a realist. Show me the heart</a:t>
            </a:r>
            <a:r>
              <a:rPr lang="en-US" sz="3200" b="1" dirty="0" smtClean="0">
                <a:solidFill>
                  <a:schemeClr val="bg1"/>
                </a:solidFill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unfettered by foolish dreams, and I'll show you a happy man.”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10200" y="609601"/>
            <a:ext cx="3733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Bradley Hand ITC" pitchFamily="66" charset="0"/>
              </a:rPr>
              <a:t>“It  (the lesson)  was very fascinating, misguided though it was……”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peterweircave.com/dps/libde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9024" y="544511"/>
            <a:ext cx="7064375" cy="379121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4549676"/>
            <a:ext cx="876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Bradley Hand ITC" pitchFamily="66" charset="0"/>
              </a:rPr>
              <a:t>Later Mr. McAllister is shown teaching  his Latin class while walking in the court yard. Very different than the verb drills that was shown earlier.</a:t>
            </a:r>
            <a:endParaRPr lang="en-US" sz="36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819400"/>
            <a:ext cx="6858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The Irony of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Neil Perry</a:t>
            </a:r>
            <a:endParaRPr lang="en-US" sz="6600" dirty="0"/>
          </a:p>
        </p:txBody>
      </p:sp>
      <p:sp>
        <p:nvSpPr>
          <p:cNvPr id="5" name="Rectangle 4"/>
          <p:cNvSpPr/>
          <p:nvPr/>
        </p:nvSpPr>
        <p:spPr>
          <a:xfrm>
            <a:off x="1447800" y="914400"/>
            <a:ext cx="64459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The Dead Poets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" y="3380125"/>
            <a:ext cx="3505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Neil seemed </a:t>
            </a: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to understand carpe diem </a:t>
            </a:r>
          </a:p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Bradley Hand ITC" pitchFamily="66" charset="0"/>
              </a:rPr>
              <a:t>the best.</a:t>
            </a:r>
          </a:p>
        </p:txBody>
      </p:sp>
      <p:pic>
        <p:nvPicPr>
          <p:cNvPr id="6" name="Picture 5" descr="neil rea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3048000"/>
            <a:ext cx="5486400" cy="3364482"/>
          </a:xfrm>
          <a:prstGeom prst="rect">
            <a:avLst/>
          </a:prstGeom>
        </p:spPr>
      </p:pic>
      <p:pic>
        <p:nvPicPr>
          <p:cNvPr id="7" name="Picture 2" descr="http://www.peterweircave.com/dps/rs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5709920" cy="3048000"/>
          </a:xfrm>
          <a:prstGeom prst="rect">
            <a:avLst/>
          </a:prstGeom>
          <a:noFill/>
        </p:spPr>
      </p:pic>
      <p:pic>
        <p:nvPicPr>
          <p:cNvPr id="1028" name="Picture 4" descr="http://img.youtube.com/vi/nBHRZTRaV6M/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533400"/>
            <a:ext cx="3009900" cy="2257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ad-poets-society-1.jpg"/>
          <p:cNvPicPr>
            <a:picLocks noChangeAspect="1"/>
          </p:cNvPicPr>
          <p:nvPr/>
        </p:nvPicPr>
        <p:blipFill>
          <a:blip r:embed="rId2" cstate="print"/>
          <a:srcRect l="1724"/>
          <a:stretch>
            <a:fillRect/>
          </a:stretch>
        </p:blipFill>
        <p:spPr>
          <a:xfrm>
            <a:off x="609600" y="228600"/>
            <a:ext cx="4344544" cy="6248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953000" y="914400"/>
            <a:ext cx="37338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Blackadder ITC" pitchFamily="82" charset="0"/>
              </a:rPr>
              <a:t>The Dead Poets Society</a:t>
            </a:r>
          </a:p>
          <a:p>
            <a:pPr algn="ctr"/>
            <a:endParaRPr lang="en-US" sz="4800" dirty="0" smtClean="0">
              <a:solidFill>
                <a:schemeClr val="bg1"/>
              </a:solidFill>
              <a:latin typeface="Blackadder ITC" pitchFamily="82" charset="0"/>
            </a:endParaRPr>
          </a:p>
          <a:p>
            <a:pPr algn="ctr"/>
            <a:r>
              <a:rPr lang="en-US" sz="4800" dirty="0" smtClean="0">
                <a:solidFill>
                  <a:schemeClr val="bg1"/>
                </a:solidFill>
                <a:latin typeface="Blackadder ITC" pitchFamily="82" charset="0"/>
              </a:rPr>
              <a:t>Irony</a:t>
            </a:r>
            <a:endParaRPr lang="en-US" sz="32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pic>
        <p:nvPicPr>
          <p:cNvPr id="11266" name="Picture 2" descr="http://content6.flixster.com/photo/32/02/94/3202940_gal.jpg"/>
          <p:cNvPicPr>
            <a:picLocks noChangeAspect="1" noChangeArrowheads="1"/>
          </p:cNvPicPr>
          <p:nvPr/>
        </p:nvPicPr>
        <p:blipFill>
          <a:blip r:embed="rId3" cstate="print"/>
          <a:srcRect l="33228" r="17003"/>
          <a:stretch>
            <a:fillRect/>
          </a:stretch>
        </p:blipFill>
        <p:spPr bwMode="auto">
          <a:xfrm>
            <a:off x="304800" y="762000"/>
            <a:ext cx="4922044" cy="5257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4800600" y="4343400"/>
            <a:ext cx="4038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This famous was the actual scene  in the movie.</a:t>
            </a:r>
            <a:endParaRPr lang="en-US" sz="32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62600" y="4343400"/>
            <a:ext cx="3200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This famous photo was not  seen in the movie.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6" grpId="1" build="allAtOnce"/>
      <p:bldP spid="7" grpId="0" build="allAtOnce"/>
      <p:bldP spid="7" grpId="1" build="allAtOnce"/>
      <p:bldP spid="8" grpId="0" build="allAtOnce"/>
      <p:bldP spid="8" grpId="1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28.media.tumblr.com/tumblr_kpmt2ydKrz1qzlyf1o1_r1_4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667000"/>
            <a:ext cx="7130642" cy="3886200"/>
          </a:xfrm>
          <a:prstGeom prst="rect">
            <a:avLst/>
          </a:prstGeom>
          <a:noFill/>
        </p:spPr>
      </p:pic>
      <p:pic>
        <p:nvPicPr>
          <p:cNvPr id="4" name="Picture 3" descr="poetpe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"/>
            <a:ext cx="3762375" cy="2266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5400" y="685800"/>
            <a:ext cx="27655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Bradley Hand ITC" pitchFamily="66" charset="0"/>
              </a:rPr>
              <a:t>He didn’t.</a:t>
            </a:r>
            <a:endParaRPr lang="en-US" sz="4800" b="1" dirty="0">
              <a:solidFill>
                <a:schemeClr val="bg1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819400"/>
            <a:ext cx="6858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The Irony of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Todd Anderson</a:t>
            </a:r>
            <a:endParaRPr lang="en-US" sz="6600" dirty="0"/>
          </a:p>
        </p:txBody>
      </p:sp>
      <p:sp>
        <p:nvSpPr>
          <p:cNvPr id="5" name="Rectangle 4"/>
          <p:cNvSpPr/>
          <p:nvPr/>
        </p:nvSpPr>
        <p:spPr>
          <a:xfrm>
            <a:off x="1447800" y="914400"/>
            <a:ext cx="64459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The Dead Poets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2.fanpop.com/images/photos/6000000/Todd-Anderson-dead-poets-society-6092946-400-385.jpg"/>
          <p:cNvPicPr>
            <a:picLocks noChangeAspect="1" noChangeArrowheads="1"/>
          </p:cNvPicPr>
          <p:nvPr/>
        </p:nvPicPr>
        <p:blipFill>
          <a:blip r:embed="rId2" cstate="print"/>
          <a:srcRect r="4842"/>
          <a:stretch>
            <a:fillRect/>
          </a:stretch>
        </p:blipFill>
        <p:spPr bwMode="auto">
          <a:xfrm>
            <a:off x="2590800" y="304800"/>
            <a:ext cx="6248400" cy="6320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81000" y="519024"/>
            <a:ext cx="2286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“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Well, listen, Neil. …I-I'm not like you… You, you, you say things and people listen.  I'm, I'm not like that.” </a:t>
            </a:r>
            <a:endParaRPr kumimoji="0" lang="en-US" sz="32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6400" y="-1143000"/>
            <a:ext cx="39405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Blackadder ITC" pitchFamily="82" charset="0"/>
              </a:rPr>
              <a:t>The Dead Poets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New Folder\Dead Poets\NeilxTodd_are_my_new_OTP_by_Haykatsi.png"/>
          <p:cNvPicPr>
            <a:picLocks noChangeAspect="1" noChangeArrowheads="1"/>
          </p:cNvPicPr>
          <p:nvPr/>
        </p:nvPicPr>
        <p:blipFill>
          <a:blip r:embed="rId2" cstate="print"/>
          <a:srcRect l="52109" b="76596"/>
          <a:stretch>
            <a:fillRect/>
          </a:stretch>
        </p:blipFill>
        <p:spPr bwMode="auto">
          <a:xfrm>
            <a:off x="304800" y="838199"/>
            <a:ext cx="8513041" cy="557462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" y="4343400"/>
            <a:ext cx="32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n-US" sz="3600" b="1" i="1" dirty="0" smtClean="0"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“Don't you think you could be? “</a:t>
            </a:r>
            <a:endParaRPr lang="en-US" sz="3600" b="1" i="1" dirty="0" smtClean="0">
              <a:latin typeface="Bradley Hand ITC" pitchFamily="66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04800" y="0"/>
            <a:ext cx="8839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                       </a:t>
            </a:r>
            <a:endParaRPr kumimoji="0" lang="en-US" sz="36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5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radley Hand ITC" pitchFamily="66" charset="0"/>
                <a:ea typeface="Times New Roman" pitchFamily="18" charset="0"/>
                <a:cs typeface="Courier New" pitchFamily="49" charset="0"/>
              </a:rPr>
              <a:t>“No! I--I, I don't know,” </a:t>
            </a:r>
            <a:endParaRPr kumimoji="0" lang="en-US" sz="54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radley Hand ITC" pitchFamily="66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        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90600" y="1447800"/>
            <a:ext cx="7086600" cy="4953000"/>
            <a:chOff x="228600" y="2133600"/>
            <a:chExt cx="6143626" cy="4009293"/>
          </a:xfrm>
        </p:grpSpPr>
        <p:pic>
          <p:nvPicPr>
            <p:cNvPr id="7" name="Picture 3" descr="See full size image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8600" y="2362200"/>
              <a:ext cx="6143626" cy="3780693"/>
            </a:xfrm>
            <a:prstGeom prst="rect">
              <a:avLst/>
            </a:prstGeom>
            <a:noFill/>
          </p:spPr>
        </p:pic>
        <p:pic>
          <p:nvPicPr>
            <p:cNvPr id="18437" name="Picture 5" descr="http://bp3.blogger.com/_i-JmfgHjWRY/RlOvaRDNWMI/AAAAAAAAAKY/RHIEjSJV14A/s320/cap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19400" y="2133600"/>
              <a:ext cx="2858690" cy="3733800"/>
            </a:xfrm>
            <a:prstGeom prst="rect">
              <a:avLst/>
            </a:prstGeom>
            <a:noFill/>
          </p:spPr>
        </p:pic>
      </p:grpSp>
      <p:pic>
        <p:nvPicPr>
          <p:cNvPr id="18439" name="Picture 7" descr="http://didntaskme.com/wp-content/uploads/2009/10/deadpoets.jpg"/>
          <p:cNvPicPr>
            <a:picLocks noChangeAspect="1" noChangeArrowheads="1"/>
          </p:cNvPicPr>
          <p:nvPr/>
        </p:nvPicPr>
        <p:blipFill>
          <a:blip r:embed="rId5" cstate="print"/>
          <a:srcRect r="7500"/>
          <a:stretch>
            <a:fillRect/>
          </a:stretch>
        </p:blipFill>
        <p:spPr bwMode="auto">
          <a:xfrm>
            <a:off x="381000" y="1600200"/>
            <a:ext cx="84582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47800" y="2590800"/>
            <a:ext cx="6019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The Irony of  the School’s Name</a:t>
            </a:r>
            <a:endParaRPr lang="en-US" sz="6600" dirty="0"/>
          </a:p>
        </p:txBody>
      </p:sp>
      <p:sp>
        <p:nvSpPr>
          <p:cNvPr id="6" name="Rectangle 5"/>
          <p:cNvSpPr/>
          <p:nvPr/>
        </p:nvSpPr>
        <p:spPr>
          <a:xfrm>
            <a:off x="1295400" y="1143000"/>
            <a:ext cx="64459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The Dead Poets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905000"/>
            <a:ext cx="807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u="sng" dirty="0" smtClean="0">
                <a:solidFill>
                  <a:schemeClr val="bg1"/>
                </a:solidFill>
                <a:latin typeface="Blackadder ITC" pitchFamily="82" charset="0"/>
              </a:rPr>
              <a:t>Wel</a:t>
            </a:r>
            <a:r>
              <a:rPr lang="en-US" sz="4800" dirty="0" smtClean="0">
                <a:solidFill>
                  <a:schemeClr val="bg1"/>
                </a:solidFill>
                <a:latin typeface="Blackadder ITC" pitchFamily="82" charset="0"/>
              </a:rPr>
              <a:t>ton</a:t>
            </a:r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 – the actual name of the school 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		--well meaning good</a:t>
            </a:r>
          </a:p>
          <a:p>
            <a:endParaRPr lang="en-US" sz="3200" dirty="0" smtClean="0">
              <a:solidFill>
                <a:schemeClr val="bg1"/>
              </a:solidFill>
              <a:latin typeface="Blackadder ITC" pitchFamily="82" charset="0"/>
            </a:endParaRPr>
          </a:p>
          <a:p>
            <a:endParaRPr lang="en-US" sz="3200" dirty="0" smtClean="0">
              <a:solidFill>
                <a:schemeClr val="bg1"/>
              </a:solidFill>
              <a:latin typeface="Blackadder ITC" pitchFamily="82" charset="0"/>
            </a:endParaRPr>
          </a:p>
          <a:p>
            <a:r>
              <a:rPr lang="en-US" sz="4800" b="1" u="sng" dirty="0" smtClean="0">
                <a:solidFill>
                  <a:schemeClr val="bg1"/>
                </a:solidFill>
                <a:latin typeface="Blackadder ITC" pitchFamily="82" charset="0"/>
              </a:rPr>
              <a:t>Hel</a:t>
            </a:r>
            <a:r>
              <a:rPr lang="en-US" sz="4800" dirty="0" smtClean="0">
                <a:solidFill>
                  <a:schemeClr val="bg1"/>
                </a:solidFill>
                <a:latin typeface="Blackadder ITC" pitchFamily="82" charset="0"/>
              </a:rPr>
              <a:t>ton </a:t>
            </a:r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– the name the students used for the school 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		– hell being a place of misery and sinners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1550281" y="191869"/>
            <a:ext cx="58256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Blackadder ITC" pitchFamily="82" charset="0"/>
              </a:rPr>
              <a:t>The Dead Poets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2819400"/>
            <a:ext cx="6858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The Irony of </a:t>
            </a:r>
          </a:p>
          <a:p>
            <a:pPr algn="ctr"/>
            <a:r>
              <a:rPr lang="en-US" sz="6600" dirty="0" smtClean="0">
                <a:solidFill>
                  <a:schemeClr val="bg1"/>
                </a:solidFill>
                <a:latin typeface="Blackadder ITC" pitchFamily="82" charset="0"/>
              </a:rPr>
              <a:t>the Four Pillars</a:t>
            </a:r>
            <a:endParaRPr lang="en-US" sz="6600" dirty="0"/>
          </a:p>
        </p:txBody>
      </p:sp>
      <p:sp>
        <p:nvSpPr>
          <p:cNvPr id="5" name="Rectangle 4"/>
          <p:cNvSpPr/>
          <p:nvPr/>
        </p:nvSpPr>
        <p:spPr>
          <a:xfrm>
            <a:off x="1447800" y="914400"/>
            <a:ext cx="64459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The Dead Poets Society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457200"/>
            <a:ext cx="5391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u="sng" dirty="0" smtClean="0">
                <a:solidFill>
                  <a:schemeClr val="bg1"/>
                </a:solidFill>
                <a:latin typeface="Blackadder ITC" pitchFamily="82" charset="0"/>
              </a:rPr>
              <a:t>The Four Pillars</a:t>
            </a:r>
            <a:endParaRPr lang="en-US" sz="7200" u="sng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6400" y="1828800"/>
            <a:ext cx="299312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u="sng" dirty="0" smtClean="0">
                <a:solidFill>
                  <a:schemeClr val="bg1"/>
                </a:solidFill>
                <a:latin typeface="Blackadder ITC" pitchFamily="82" charset="0"/>
              </a:rPr>
              <a:t>of  Helton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Horror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Travesty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Excrement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Decadence</a:t>
            </a:r>
            <a:endParaRPr lang="en-US" sz="6000" dirty="0">
              <a:solidFill>
                <a:schemeClr val="bg1"/>
              </a:solidFill>
              <a:latin typeface="Blackadder ITC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1828800"/>
            <a:ext cx="297389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u="sng" dirty="0" smtClean="0">
                <a:solidFill>
                  <a:schemeClr val="bg1"/>
                </a:solidFill>
                <a:latin typeface="Blackadder ITC" pitchFamily="82" charset="0"/>
              </a:rPr>
              <a:t>of Welton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Honor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Tradition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Excellence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Blackadder ITC" pitchFamily="82" charset="0"/>
              </a:rPr>
              <a:t>Discipline</a:t>
            </a:r>
            <a:endParaRPr lang="en-US" sz="6000" dirty="0">
              <a:solidFill>
                <a:schemeClr val="bg1"/>
              </a:solidFill>
              <a:latin typeface="Blackadder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0"/>
            <a:ext cx="83058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u="sng" dirty="0" smtClean="0">
              <a:solidFill>
                <a:schemeClr val="bg1"/>
              </a:solidFill>
              <a:latin typeface="Blackadder ITC" pitchFamily="82" charset="0"/>
            </a:endParaRPr>
          </a:p>
          <a:p>
            <a:pPr algn="ctr"/>
            <a:r>
              <a:rPr lang="en-US" sz="6600" u="sng" dirty="0" smtClean="0">
                <a:solidFill>
                  <a:schemeClr val="bg1"/>
                </a:solidFill>
                <a:latin typeface="Blackadder ITC" pitchFamily="82" charset="0"/>
              </a:rPr>
              <a:t>The Four Pillars of Welton</a:t>
            </a:r>
          </a:p>
          <a:p>
            <a:endParaRPr lang="en-US" sz="2400" dirty="0" smtClean="0">
              <a:solidFill>
                <a:schemeClr val="bg1"/>
              </a:solidFill>
              <a:latin typeface="Blackadder ITC" pitchFamily="82" charset="0"/>
            </a:endParaRPr>
          </a:p>
          <a:p>
            <a:r>
              <a:rPr lang="en-US" sz="5400" dirty="0" smtClean="0">
                <a:solidFill>
                  <a:schemeClr val="bg1"/>
                </a:solidFill>
              </a:rPr>
              <a:t>I.  </a:t>
            </a:r>
            <a:r>
              <a:rPr lang="en-US" sz="5400" dirty="0" smtClean="0">
                <a:solidFill>
                  <a:schemeClr val="bg1"/>
                </a:solidFill>
                <a:latin typeface="Blackadder ITC" pitchFamily="82" charset="0"/>
              </a:rPr>
              <a:t>Honor</a:t>
            </a:r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 -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tell the truth, do the right thing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	- it was not honorable to force the boys to sign a 	“confession” 	that was not the truth</a:t>
            </a:r>
          </a:p>
          <a:p>
            <a:endParaRPr lang="en-US" sz="3200" dirty="0" smtClean="0">
              <a:solidFill>
                <a:schemeClr val="bg1"/>
              </a:solidFill>
              <a:latin typeface="Blackadder ITC" pitchFamily="82" charset="0"/>
            </a:endParaRPr>
          </a:p>
          <a:p>
            <a:r>
              <a:rPr lang="en-US" sz="5400" dirty="0" smtClean="0">
                <a:solidFill>
                  <a:schemeClr val="bg1"/>
                </a:solidFill>
              </a:rPr>
              <a:t>II. </a:t>
            </a:r>
            <a:r>
              <a:rPr lang="en-US" sz="5400" dirty="0" smtClean="0">
                <a:solidFill>
                  <a:schemeClr val="bg1"/>
                </a:solidFill>
                <a:latin typeface="Blackadder ITC" pitchFamily="82" charset="0"/>
              </a:rPr>
              <a:t>Tradition </a:t>
            </a:r>
            <a:r>
              <a:rPr lang="en-US" sz="3200" dirty="0" smtClean="0">
                <a:solidFill>
                  <a:schemeClr val="bg1"/>
                </a:solidFill>
              </a:rPr>
              <a:t>- </a:t>
            </a:r>
            <a:r>
              <a:rPr lang="en-US" sz="2800" dirty="0" smtClean="0">
                <a:solidFill>
                  <a:schemeClr val="bg1"/>
                </a:solidFill>
              </a:rPr>
              <a:t>doing what has always been done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	-the traditional methods of teaching were not the best 	for  the students-traditions that are hurtful are not 	honorable or excellent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09600"/>
            <a:ext cx="8763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u="sng" dirty="0" smtClean="0">
                <a:solidFill>
                  <a:schemeClr val="bg1"/>
                </a:solidFill>
                <a:latin typeface="Blackadder ITC" pitchFamily="82" charset="0"/>
              </a:rPr>
              <a:t>The Four Pillars of Welton</a:t>
            </a:r>
          </a:p>
          <a:p>
            <a:pPr algn="ctr"/>
            <a:endParaRPr lang="en-US" sz="2800" u="sng" dirty="0" smtClean="0">
              <a:solidFill>
                <a:schemeClr val="bg1"/>
              </a:solidFill>
              <a:latin typeface="Blackadder ITC" pitchFamily="82" charset="0"/>
            </a:endParaRPr>
          </a:p>
          <a:p>
            <a:r>
              <a:rPr lang="en-US" sz="5400" dirty="0" smtClean="0">
                <a:solidFill>
                  <a:schemeClr val="bg1"/>
                </a:solidFill>
              </a:rPr>
              <a:t>III. </a:t>
            </a:r>
            <a:r>
              <a:rPr lang="en-US" sz="5400" dirty="0" smtClean="0">
                <a:solidFill>
                  <a:schemeClr val="bg1"/>
                </a:solidFill>
                <a:latin typeface="Blackadder ITC" pitchFamily="82" charset="0"/>
              </a:rPr>
              <a:t>Excellence</a:t>
            </a:r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lackadder ITC" pitchFamily="82" charset="0"/>
              </a:rPr>
              <a:t>– </a:t>
            </a:r>
            <a:r>
              <a:rPr lang="en-US" sz="2800" dirty="0" smtClean="0">
                <a:solidFill>
                  <a:schemeClr val="bg1"/>
                </a:solidFill>
              </a:rPr>
              <a:t>doing thing well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Blackadder ITC" pitchFamily="82" charset="0"/>
              </a:rPr>
              <a:t>	-it is not excellent to be unable to use the facts learned 	and think for yourself</a:t>
            </a:r>
          </a:p>
          <a:p>
            <a:r>
              <a:rPr lang="en-US" sz="5400" dirty="0" smtClean="0">
                <a:solidFill>
                  <a:schemeClr val="bg1"/>
                </a:solidFill>
              </a:rPr>
              <a:t>IV. </a:t>
            </a:r>
            <a:r>
              <a:rPr lang="en-US" sz="5400" dirty="0" smtClean="0">
                <a:solidFill>
                  <a:schemeClr val="bg1"/>
                </a:solidFill>
                <a:latin typeface="Blackadder ITC" pitchFamily="82" charset="0"/>
              </a:rPr>
              <a:t>Discipline </a:t>
            </a:r>
            <a:r>
              <a:rPr lang="en-US" sz="2800" dirty="0" smtClean="0">
                <a:solidFill>
                  <a:schemeClr val="bg1"/>
                </a:solidFill>
              </a:rPr>
              <a:t>- using control and following rules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Blackadder ITC" pitchFamily="82" charset="0"/>
              </a:rPr>
              <a:t>	-it is not discipline to enforce or follow that which is wrong</a:t>
            </a:r>
          </a:p>
          <a:p>
            <a:pPr algn="ctr"/>
            <a:endParaRPr lang="en-US" sz="2800" dirty="0" smtClean="0">
              <a:solidFill>
                <a:schemeClr val="bg1"/>
              </a:solidFill>
            </a:endParaRPr>
          </a:p>
          <a:p>
            <a:pPr algn="ctr"/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Blackadder ITC" pitchFamily="82" charset="0"/>
              </a:rPr>
              <a:t> </a:t>
            </a:r>
            <a:endParaRPr lang="en-US" sz="3600" dirty="0">
              <a:solidFill>
                <a:schemeClr val="bg1"/>
              </a:solidFill>
              <a:latin typeface="Blackadder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ölü ozanlar derneği, Dead Poets Society, divx, &lt;br/&gt;&lt;a href=&quot;http://oi41.tinypic.com/11vsdn5.jpg&quot; target=&quot;_blank&quot;&gt;View Raw Image&lt;/a&gt;"/>
          <p:cNvPicPr>
            <a:picLocks noChangeAspect="1" noChangeArrowheads="1"/>
          </p:cNvPicPr>
          <p:nvPr/>
        </p:nvPicPr>
        <p:blipFill>
          <a:blip r:embed="rId2" cstate="print"/>
          <a:srcRect l="928" t="13857" r="75380" b="66580"/>
          <a:stretch>
            <a:fillRect/>
          </a:stretch>
        </p:blipFill>
        <p:spPr bwMode="auto">
          <a:xfrm>
            <a:off x="266700" y="304800"/>
            <a:ext cx="8267700" cy="3886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95400" y="4953000"/>
            <a:ext cx="64492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u="sng" dirty="0" smtClean="0">
                <a:solidFill>
                  <a:schemeClr val="bg1"/>
                </a:solidFill>
                <a:latin typeface="Blackadder ITC" pitchFamily="82" charset="0"/>
              </a:rPr>
              <a:t>The Four Pillars of Helton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2058</TotalTime>
  <Words>351</Words>
  <Application>Microsoft Office PowerPoint</Application>
  <PresentationFormat>On-screen Show (4:3)</PresentationFormat>
  <Paragraphs>83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Lorette Mann-Dale</dc:creator>
  <cp:lastModifiedBy>Lorette</cp:lastModifiedBy>
  <cp:revision>133</cp:revision>
  <dcterms:created xsi:type="dcterms:W3CDTF">2010-09-29T23:29:10Z</dcterms:created>
  <dcterms:modified xsi:type="dcterms:W3CDTF">2010-10-13T23:55:06Z</dcterms:modified>
</cp:coreProperties>
</file>